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e3d3a340664c80" /><Relationship Type="http://schemas.openxmlformats.org/officeDocument/2006/relationships/extended-properties" Target="/docProps/app.xml" Id="Rab63e74ac9c34dd9" /><Relationship Type="http://schemas.openxmlformats.org/officeDocument/2006/relationships/officeDocument" Target="/ppt/presentation.xml" Id="Rd1eebfc4c6fb49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f9f7cd65c24c09"/>
  </p:sldMasterIdLst>
  <p:notesMasterIdLst>
    <p:notesMasterId xmlns:r="http://schemas.openxmlformats.org/officeDocument/2006/relationships" r:id="Re1364a372a3c4b72"/>
  </p:notesMasterIdLst>
  <p:sldIdLst>
    <p:sldId xmlns:r="http://schemas.openxmlformats.org/officeDocument/2006/relationships" id="256" r:id="Rf1e41fb180dd43ef"/>
    <p:sldId xmlns:r="http://schemas.openxmlformats.org/officeDocument/2006/relationships" id="257" r:id="R3df376c6912540ba"/>
    <p:sldId xmlns:r="http://schemas.openxmlformats.org/officeDocument/2006/relationships" id="258" r:id="Rbd87aac7da334e6e"/>
    <p:sldId xmlns:r="http://schemas.openxmlformats.org/officeDocument/2006/relationships" id="259" r:id="Rda8c5282751d43af"/>
    <p:sldId xmlns:r="http://schemas.openxmlformats.org/officeDocument/2006/relationships" id="260" r:id="Rb51f68ee9fd94c28"/>
    <p:sldId xmlns:r="http://schemas.openxmlformats.org/officeDocument/2006/relationships" id="261" r:id="R28504def96ed40fa"/>
    <p:sldId xmlns:r="http://schemas.openxmlformats.org/officeDocument/2006/relationships" id="262" r:id="R19d2d0dc99b14001"/>
    <p:sldId xmlns:r="http://schemas.openxmlformats.org/officeDocument/2006/relationships" id="263" r:id="R91c985b96d334522"/>
    <p:sldId xmlns:r="http://schemas.openxmlformats.org/officeDocument/2006/relationships" id="264" r:id="R8cc862da0c1948e6"/>
    <p:sldId xmlns:r="http://schemas.openxmlformats.org/officeDocument/2006/relationships" id="265" r:id="R040096902b974342"/>
    <p:sldId xmlns:r="http://schemas.openxmlformats.org/officeDocument/2006/relationships" id="266" r:id="R1dc6caa495064a0a"/>
    <p:sldId xmlns:r="http://schemas.openxmlformats.org/officeDocument/2006/relationships" id="267" r:id="Rf225e320747c4d40"/>
    <p:sldId xmlns:r="http://schemas.openxmlformats.org/officeDocument/2006/relationships" id="268" r:id="Re7d6707dfdc64e2a"/>
    <p:sldId xmlns:r="http://schemas.openxmlformats.org/officeDocument/2006/relationships" id="269" r:id="Rcdbf855436044df1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0a73cc9923426b" /><Relationship Type="http://schemas.openxmlformats.org/officeDocument/2006/relationships/slideMaster" Target="/ppt/slideMasters/slideMaster1.xml" Id="Ra5f9f7cd65c24c09" /><Relationship Type="http://schemas.openxmlformats.org/officeDocument/2006/relationships/notesMaster" Target="/ppt/notesMasters/notesMaster1.xml" Id="Re1364a372a3c4b72" /><Relationship Type="http://schemas.openxmlformats.org/officeDocument/2006/relationships/presProps" Target="/ppt/presProps.xml" Id="R1e1b7be76f914ff3" /><Relationship Type="http://schemas.openxmlformats.org/officeDocument/2006/relationships/tableStyles" Target="/ppt/tableStyles.xml" Id="R25820fd6ea984aab" /><Relationship Type="http://schemas.openxmlformats.org/officeDocument/2006/relationships/slide" Target="/ppt/slides/slide1.xml" Id="Rf1e41fb180dd43ef" /><Relationship Type="http://schemas.openxmlformats.org/officeDocument/2006/relationships/slide" Target="/ppt/slides/slide2.xml" Id="R3df376c6912540ba" /><Relationship Type="http://schemas.openxmlformats.org/officeDocument/2006/relationships/slide" Target="/ppt/slides/slide3.xml" Id="Rbd87aac7da334e6e" /><Relationship Type="http://schemas.openxmlformats.org/officeDocument/2006/relationships/slide" Target="/ppt/slides/slide4.xml" Id="Rda8c5282751d43af" /><Relationship Type="http://schemas.openxmlformats.org/officeDocument/2006/relationships/slide" Target="/ppt/slides/slide5.xml" Id="Rb51f68ee9fd94c28" /><Relationship Type="http://schemas.openxmlformats.org/officeDocument/2006/relationships/slide" Target="/ppt/slides/slide6.xml" Id="R28504def96ed40fa" /><Relationship Type="http://schemas.openxmlformats.org/officeDocument/2006/relationships/slide" Target="/ppt/slides/slide7.xml" Id="R19d2d0dc99b14001" /><Relationship Type="http://schemas.openxmlformats.org/officeDocument/2006/relationships/slide" Target="/ppt/slides/slide8.xml" Id="R91c985b96d334522" /><Relationship Type="http://schemas.openxmlformats.org/officeDocument/2006/relationships/slide" Target="/ppt/slides/slide9.xml" Id="R8cc862da0c1948e6" /><Relationship Type="http://schemas.openxmlformats.org/officeDocument/2006/relationships/slide" Target="/ppt/slides/slide10.xml" Id="R040096902b974342" /><Relationship Type="http://schemas.openxmlformats.org/officeDocument/2006/relationships/slide" Target="/ppt/slides/slide11.xml" Id="R1dc6caa495064a0a" /><Relationship Type="http://schemas.openxmlformats.org/officeDocument/2006/relationships/slide" Target="/ppt/slides/slide12.xml" Id="Rf225e320747c4d40" /><Relationship Type="http://schemas.openxmlformats.org/officeDocument/2006/relationships/slide" Target="/ppt/slides/slide13.xml" Id="Re7d6707dfdc64e2a" /><Relationship Type="http://schemas.openxmlformats.org/officeDocument/2006/relationships/slide" Target="/ppt/slides/slide14.xml" Id="Rcdbf855436044d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a0215f5869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7f87011bba4333" /><Relationship Type="http://schemas.openxmlformats.org/officeDocument/2006/relationships/notesMaster" Target="/ppt/notesMasters/notesMaster1.xml" Id="R4c0c752785e346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44c00780804c2f" /><Relationship Type="http://schemas.openxmlformats.org/officeDocument/2006/relationships/notesMaster" Target="/ppt/notesMasters/notesMaster1.xml" Id="Rc88bdb357d4042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2ff2623397475d" /><Relationship Type="http://schemas.openxmlformats.org/officeDocument/2006/relationships/notesMaster" Target="/ppt/notesMasters/notesMaster1.xml" Id="Re2f95e02628742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79c71b89e4404d" /><Relationship Type="http://schemas.openxmlformats.org/officeDocument/2006/relationships/notesMaster" Target="/ppt/notesMasters/notesMaster1.xml" Id="R56353207edd84c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620b46384e4805" /><Relationship Type="http://schemas.openxmlformats.org/officeDocument/2006/relationships/notesMaster" Target="/ppt/notesMasters/notesMaster1.xml" Id="R7d95bc8d5b6b42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45a2e7072d4388" /><Relationship Type="http://schemas.openxmlformats.org/officeDocument/2006/relationships/notesMaster" Target="/ppt/notesMasters/notesMaster1.xml" Id="R62a23ec11df74f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0574db6182496c" /><Relationship Type="http://schemas.openxmlformats.org/officeDocument/2006/relationships/notesMaster" Target="/ppt/notesMasters/notesMaster1.xml" Id="R3a2869ca27d141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58ad94090d4ca1" /><Relationship Type="http://schemas.openxmlformats.org/officeDocument/2006/relationships/notesMaster" Target="/ppt/notesMasters/notesMaster1.xml" Id="R23b97bc531db4a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10be98f5d34303" /><Relationship Type="http://schemas.openxmlformats.org/officeDocument/2006/relationships/notesMaster" Target="/ppt/notesMasters/notesMaster1.xml" Id="R368060c7e4304f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e889f332cc4017" /><Relationship Type="http://schemas.openxmlformats.org/officeDocument/2006/relationships/notesMaster" Target="/ppt/notesMasters/notesMaster1.xml" Id="R331334f7f8c549f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55795358a84759" /><Relationship Type="http://schemas.openxmlformats.org/officeDocument/2006/relationships/notesMaster" Target="/ppt/notesMasters/notesMaster1.xml" Id="Rb02c297c0ff44c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c6146e94d346f8" /><Relationship Type="http://schemas.openxmlformats.org/officeDocument/2006/relationships/notesMaster" Target="/ppt/notesMasters/notesMaster1.xml" Id="Ra5d3340723a84d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ff32868239d4862" /><Relationship Type="http://schemas.openxmlformats.org/officeDocument/2006/relationships/notesMaster" Target="/ppt/notesMasters/notesMaster1.xml" Id="R6cfb87270f324f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fe665ad771475e" /><Relationship Type="http://schemas.openxmlformats.org/officeDocument/2006/relationships/notesMaster" Target="/ppt/notesMasters/notesMaster1.xml" Id="R818b6e43a76548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participants and state that this deck is a framework for inquiry, not a substitute for local evidence.</a:t>
            </a:r>
          </a:p>
          <a:p xmlns:a="http://schemas.openxmlformats.org/drawingml/2006/main">
            <a:r>
              <a:t>Invite learners to notice connections among the five forces rather than treating them as isolated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Pause before introducing the labels. Ask participants to name one public failure that has persisted despite widespread recognition.</a:t>
            </a:r>
          </a:p>
          <a:p xmlns:a="http://schemas.openxmlformats.org/drawingml/2006/main">
            <a:r>
              <a:t>Do not debate the example yet; use it only to surface the puzzle.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Emphasize that the five terms are connected analytical lenses.</a:t>
            </a:r>
          </a:p>
          <a:p xmlns:a="http://schemas.openxmlformats.org/drawingml/2006/main">
            <a:r>
              <a:t>The theory is critical without dismissing Sierra Leonean culture or denying resilience, faith, loyalty, and communal care.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participants to distinguish the constructive value from the institutional risk.</a:t>
            </a:r>
          </a:p>
          <a:p xmlns:a="http://schemas.openxmlformats.org/drawingml/2006/main">
            <a:r>
              <a:t>Discussion prompt: When does loyalty strengthen public life, and when does it weaken fairness?</a:t>
            </a:r>
          </a:p>
          <a:p xmlns:a="http://schemas.openxmlformats.org/drawingml/2006/main">
            <a:r>
              <a:t>Ask for evidence, institutional responsibility, and standards—not accusations against identifiable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participants to distinguish the constructive value from the institutional risk.</a:t>
            </a:r>
          </a:p>
          <a:p xmlns:a="http://schemas.openxmlformats.org/drawingml/2006/main">
            <a:r>
              <a:t>Discussion prompt: Which public procedure loses credibility when private access becomes more valuable?</a:t>
            </a:r>
          </a:p>
          <a:p xmlns:a="http://schemas.openxmlformats.org/drawingml/2006/main">
            <a:r>
              <a:t>Ask for evidence, institutional responsibility, and standards—not accusations against identifiable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participants to distinguish the constructive value from the institutional risk.</a:t>
            </a:r>
          </a:p>
          <a:p xmlns:a="http://schemas.openxmlformats.org/drawingml/2006/main">
            <a:r>
              <a:t>Discussion prompt: Would the institution work fairly for a person with no connection or powerful advocate?</a:t>
            </a:r>
          </a:p>
          <a:p xmlns:a="http://schemas.openxmlformats.org/drawingml/2006/main">
            <a:r>
              <a:t>Ask for evidence, institutional responsibility, and standards—not accusations against identifiable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participants to distinguish the constructive value from the institutional risk.</a:t>
            </a:r>
          </a:p>
          <a:p xmlns:a="http://schemas.openxmlformats.org/drawingml/2006/main">
            <a:r>
              <a:t>Discussion prompt: When does resilience help people survive—and when does it make failure permanent?</a:t>
            </a:r>
          </a:p>
          <a:p xmlns:a="http://schemas.openxmlformats.org/drawingml/2006/main">
            <a:r>
              <a:t>Ask for evidence, institutional responsibility, and standards—not accusations against identifiable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participants to distinguish the constructive value from the institutional risk.</a:t>
            </a:r>
          </a:p>
          <a:p xmlns:a="http://schemas.openxmlformats.org/drawingml/2006/main">
            <a:r>
              <a:t>Discussion prompt: What would turn private frustration into a specific, sustained public demand?</a:t>
            </a:r>
          </a:p>
          <a:p xmlns:a="http://schemas.openxmlformats.org/drawingml/2006/main">
            <a:r>
              <a:t>Ask for evidence, institutional responsibility, and standards—not accusations against identifiable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through the sequence from left to right, then ask where participants think intervention is most feasible.</a:t>
            </a:r>
          </a:p>
          <a:p xmlns:a="http://schemas.openxmlformats.org/drawingml/2006/main">
            <a:r>
              <a:t>Clarify that the order is analytical, not mechanically fixed; in real institutions, the forces can reinforce one another in several directions.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right-hand column to move the discussion from criticism toward reconstruction.</a:t>
            </a:r>
          </a:p>
          <a:p xmlns:a="http://schemas.openxmlformats.org/drawingml/2006/main">
            <a:r>
              <a:t>Ask learners to choose one transformation and describe an institutional practice that would make it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Apply the test to a process rather than a personality.</a:t>
            </a:r>
          </a:p>
          <a:p xmlns:a="http://schemas.openxmlformats.org/drawingml/2006/main">
            <a:r>
              <a:t>Ask learners to identify the procedure, the standard of fair treatment, the evidence needed, and the available review mechanism.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Divide learners into small groups. Keep the case hypothetical unless the facilitator has verified evidence and a safe reason to use a real case.</a:t>
            </a:r>
          </a:p>
          <a:p xmlns:a="http://schemas.openxmlformats.org/drawingml/2006/main">
            <a:r>
              <a:t>Have each group identify the Five C interactions, responsible institution, missing evidence, precise public question, and one follow-through owner.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these safeguards before discussion begins.</a:t>
            </a:r>
          </a:p>
          <a:p xmlns:a="http://schemas.openxmlformats.org/drawingml/2006/main">
            <a:r>
              <a:t>Participants should not be required to disclose private experiences. Do not allow an exercise to become an unverified accusation against an identifiable individual.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each participant to write one concrete next step using the five-part sequence.</a:t>
            </a:r>
          </a:p>
          <a:p xmlns:a="http://schemas.openxmlformats.org/drawingml/2006/main">
            <a:r>
              <a:t>Close by directing learners to the free companion resources and the educator pathway.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348e3a16c441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21e753c6cd4d44" /><Relationship Type="http://schemas.openxmlformats.org/officeDocument/2006/relationships/slideLayout" Target="/ppt/slideLayouts/slideLayout1.xml" Id="R2aad29e9060a42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ad29e9060a42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95116ee2d46cd" /><Relationship Type="http://schemas.openxmlformats.org/officeDocument/2006/relationships/image" Target="/ppt/media/image.bin" Id="R8a3a3601fa7345ce" /><Relationship Type="http://schemas.openxmlformats.org/officeDocument/2006/relationships/notesSlide" Target="/ppt/notesSlides/notesSlide1.xml" Id="R4059c14862e54c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afe8a05f14517" /><Relationship Type="http://schemas.openxmlformats.org/officeDocument/2006/relationships/notesSlide" Target="/ppt/notesSlides/notesSlide2.xml" Id="R2fa7ee2244ee4a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724b1c9ab647d9" /><Relationship Type="http://schemas.openxmlformats.org/officeDocument/2006/relationships/image" Target="/ppt/media/image2.bin" Id="Rc4dd994bf95a411c" /><Relationship Type="http://schemas.openxmlformats.org/officeDocument/2006/relationships/notesSlide" Target="/ppt/notesSlides/notesSlide3.xml" Id="Rafe0f0085c0149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503b8f7024d54" /><Relationship Type="http://schemas.openxmlformats.org/officeDocument/2006/relationships/notesSlide" Target="/ppt/notesSlides/notesSlide4.xml" Id="Radd0b01ece9f44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da35e5a2649c7" /><Relationship Type="http://schemas.openxmlformats.org/officeDocument/2006/relationships/notesSlide" Target="/ppt/notesSlides/notesSlide5.xml" Id="R1cd15fafda854a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512db82a447b2" /><Relationship Type="http://schemas.openxmlformats.org/officeDocument/2006/relationships/notesSlide" Target="/ppt/notesSlides/notesSlide6.xml" Id="R1b24acafcc014d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e0e767dad4f5b" /><Relationship Type="http://schemas.openxmlformats.org/officeDocument/2006/relationships/notesSlide" Target="/ppt/notesSlides/notesSlide7.xml" Id="Rc138c8283ecc44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c98275de8842e5" /><Relationship Type="http://schemas.openxmlformats.org/officeDocument/2006/relationships/notesSlide" Target="/ppt/notesSlides/notesSlide8.xml" Id="Rc2f9a93100b34d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389763313454f" /><Relationship Type="http://schemas.openxmlformats.org/officeDocument/2006/relationships/notesSlide" Target="/ppt/notesSlides/notesSlide9.xml" Id="R0d9d41f3755a42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4e9ea2138422f" /><Relationship Type="http://schemas.openxmlformats.org/officeDocument/2006/relationships/notesSlide" Target="/ppt/notesSlides/notesSlide10.xml" Id="R5aff789a7c2342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beb5c3a534a95" /><Relationship Type="http://schemas.openxmlformats.org/officeDocument/2006/relationships/notesSlide" Target="/ppt/notesSlides/notesSlide11.xml" Id="R28f444168bb24c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1f984e49440de" /><Relationship Type="http://schemas.openxmlformats.org/officeDocument/2006/relationships/notesSlide" Target="/ppt/notesSlides/notesSlide12.xml" Id="Rb1934e143122419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7fc8a98094553" /><Relationship Type="http://schemas.openxmlformats.org/officeDocument/2006/relationships/notesSlide" Target="/ppt/notesSlides/notesSlide13.xml" Id="R7701aa04528144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36ee8640544a5" /><Relationship Type="http://schemas.openxmlformats.org/officeDocument/2006/relationships/image" Target="/ppt/media/image3.bin" Id="R414d7721200e4d18" /><Relationship Type="http://schemas.openxmlformats.org/officeDocument/2006/relationships/notesSlide" Target="/ppt/notesSlides/notesSlide14.xml" Id="R1cd739c5b95a4b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71732C0-952A-4584-B880-4571E48E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27FCE-70D6-4065-B060-16D20005B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371600"/>
            <a:ext cx="171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899239-77A0-4CDD-BBCA-B88C2707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743200"/>
            <a:ext cx="171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48CB8-784A-4F58-BAB3-BDC4E08C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114800"/>
            <a:ext cx="171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8B70F-62C0-4CA3-92DB-CF6CE4FA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486400"/>
            <a:ext cx="171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D9A20-2A04-43EE-98B6-820BA86E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EDUCATOR PRESENTATION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59189-1694-4D0B-BDE2-5C848ABF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8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FIVE C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8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THEORY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4FB40-24C7-43F7-983F-B90071BE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590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Culture, Corruption, Citizenship,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Contentment, and Complacency in Sierra Leone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5189C7-15D4-4971-A3B0-51CDFF7E8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581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Bhai-Dhawa Sesay · Leone Connect Publishing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3a3601fa7345ce"/>
          <a:stretch xmlns:a="http://schemas.openxmlformats.org/drawingml/2006/main"/>
        </p:blipFill>
        <p:spPr>
          <a:xfrm xmlns:a="http://schemas.openxmlformats.org/drawingml/2006/main">
            <a:off x="7381875" y="1143000"/>
            <a:ext cx="3905250" cy="39052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2C80DC-47A1-42FE-B389-CC065ECD1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48350"/>
            <a:ext cx="381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FiveCTheory.com/educators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DCABD0-2245-481F-9DC0-2DA65798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8C7A3-C0B2-4C8F-B620-6053542B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55110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76CD45E-9A1C-404D-A7E3-8B70B649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8B04E5-794C-462F-A86D-995C3A55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96CF6-0390-4C12-8DEF-E63004AD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F48AA-B8C1-4A58-AEE3-735E7E79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5FA05E-CE7D-41E4-A554-108C79D7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DB0026-9F56-4AA1-B619-34818FD6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OPENING INQUIRY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E7237-F502-4489-8D95-CA12B3B9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Begin with the public problem.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B8E15-CD76-41DD-B913-F522E0A7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57B84B-7543-4D59-B8B4-B05C4BAA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C5EAE7-CD8C-4F52-95A9-92760490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52625"/>
            <a:ext cx="10096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3450" b="1" i="0">
                <a:solidFill>
                  <a:srgbClr val="183F32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83F32"/>
                </a:solidFill>
                <a:latin typeface="Georgia"/>
                <a:ea typeface="Georgia"/>
                <a:cs typeface="Georgia"/>
              </a:rPr>
              <a:t>Why do public failures remain durable even when citizens recognize them clearly?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0CF8B1-DDA5-4662-8E8F-891384F4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14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1310C-F2C4-4D52-AC30-A9A9CFB5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495800"/>
            <a:ext cx="819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87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The Five C Theory asks us to examine the relationships among obligation, authority, membership, expectation, and action.</a:t>
            </a:r>
          </a:p>
        </p:txBody>
      </p:sp>
    </p:spTree>
    <p:extLst>
      <p:ext uri="{BB962C8B-B14F-4D97-AF65-F5344CB8AC3E}">
        <p14:creationId xmlns:p14="http://schemas.microsoft.com/office/powerpoint/2010/main" val="1930589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F71B6C3-24DA-4CF5-8D54-690F1161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38CE5-A43D-49C7-B1BC-D202E82F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BA54C8-6CDA-4C07-B497-9A314F75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E06FF-1EF6-4A65-81FC-5850F3EF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4104D-43F3-446B-A0F8-0B52B926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0E057B-1F96-4CB7-92F8-E07D160F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THE FIVE C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A568B9-19DC-4D15-8A95-9D96815C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Five forces. One reinforcing system.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2D5103-2018-4549-BD6C-8C054D80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B8FE1-CE8F-4870-BA47-33FC106A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D202C-5442-4EB0-8DD5-6F4A4406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7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The framework does not argue that one C causes every public failure. It asks how the five forces interact, protect one another, and sometimes make institutional failure feel normal.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7CBFB6-6DC5-4E9D-B2F8-9662F9F6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561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41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A56743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A56743"/>
                </a:solidFill>
                <a:latin typeface="Georgia"/>
                <a:ea typeface="Georgia"/>
                <a:cs typeface="Georgia"/>
              </a:rPr>
              <a:t>Read the framework as a map for disciplined inquiry—not as a verdict on a people or culture.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d994bf95a411c"/>
          <a:stretch xmlns:a="http://schemas.openxmlformats.org/drawingml/2006/main"/>
        </p:blipFill>
        <p:spPr>
          <a:xfrm xmlns:a="http://schemas.openxmlformats.org/drawingml/2006/main">
            <a:off x="7048500" y="1476375"/>
            <a:ext cx="4000500" cy="400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38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98E2C7F-EEB2-4C75-8DC4-0D89D579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D2FE2-7829-4DA4-BCF5-8301EE23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2FD8FF-E6A2-4016-87B0-39D8D34E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015B2-A4AB-44C4-8DA2-605D2677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AB939-93DE-4692-96B1-C0E9746F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03657-9081-4314-A7A1-A63EE56C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PART 01 · CULTURE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1239F-A43A-4002-85FA-9C8FE5DC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Culture: widen belonging toward the public good.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E3762-9B05-4BCD-87AE-61056C65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146E51-E3F8-476F-BBD6-83738A3F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DD1CFA-6BDD-4265-A28F-C9A0BD03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714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CF262E-8ECF-4DD0-A6CE-A3FE8126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83F32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183F32"/>
                </a:solidFill>
                <a:latin typeface="Aptos"/>
                <a:ea typeface="Aptos"/>
                <a:cs typeface="Aptos"/>
              </a:rPr>
              <a:t>CULTURE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FC606-5B91-4220-978B-77EF3120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9525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Culture gives identity, belonging, moral responsibility, and a sense of who people owe.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FA26E0-80AE-49E8-AA29-B3737588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5C3A45-92CB-4E14-B867-D7982DB7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The political danger begins when private loyalty overrides public duty—or when respect becomes silence in the presence of wrongdoing.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85591-22C6-4B76-8926-2188CEFA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816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83F3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183F32"/>
                </a:solidFill>
                <a:latin typeface="Aptos"/>
                <a:ea typeface="Aptos"/>
                <a:cs typeface="Aptos"/>
              </a:rPr>
              <a:t>TEACHING QUESTION  When does loyalty strengthen public life, and when does it weaken fairness?</a:t>
            </a:r>
          </a:p>
        </p:txBody>
      </p:sp>
    </p:spTree>
    <p:extLst>
      <p:ext uri="{BB962C8B-B14F-4D97-AF65-F5344CB8AC3E}">
        <p14:creationId xmlns:p14="http://schemas.microsoft.com/office/powerpoint/2010/main" val="18208727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0CBEC3D-C74C-4E80-A847-013F794CD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1AF46-649E-4ACB-A95D-5A00B5A6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190E3-5A14-48BE-9C4A-77619541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00077-F8EC-497D-AE1A-327EA1BE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F0944-1561-4BA4-B9EC-DDEA3A01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1A7B1-F40E-4739-9001-4DA7517C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PART 02 · CORRUPTION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433EA-E487-4636-8D63-F06123E4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Corruption: examine the system of private access.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E39BF-372E-4935-BFAC-9434E61F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B697E2-F287-47A1-9B38-75C29146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0EFBE-A1B3-42CF-B46B-E7C6649F0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714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617E56-0195-4B25-8083-38882518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02D37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02D37"/>
                </a:solidFill>
                <a:latin typeface="Aptos"/>
                <a:ea typeface="Aptos"/>
                <a:cs typeface="Aptos"/>
              </a:rPr>
              <a:t>CORRUPTION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FB6A7-7AB1-48D1-B366-ED24C568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9525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6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Corruption includes more than secret payments: patronage, favoritism, selective enforcement, conflicts of interest, and political interference also matter.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6D97A2-492A-4582-A63C-4071C4B5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5CB32A-F719-4620-9195-564B203F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Citizens may condemn the system while depending on personal connections for services, work, protection, or opportunity.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2B5E0-7710-48E3-933E-4AB98C4C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816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02D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02D37"/>
                </a:solidFill>
                <a:latin typeface="Aptos"/>
                <a:ea typeface="Aptos"/>
                <a:cs typeface="Aptos"/>
              </a:rPr>
              <a:t>TEACHING QUESTION  Which public procedure loses credibility when private access becomes more valuable?</a:t>
            </a:r>
          </a:p>
        </p:txBody>
      </p:sp>
    </p:spTree>
    <p:extLst>
      <p:ext uri="{BB962C8B-B14F-4D97-AF65-F5344CB8AC3E}">
        <p14:creationId xmlns:p14="http://schemas.microsoft.com/office/powerpoint/2010/main" val="730475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7A1B41C-B7D7-43F3-AEC3-870CF24FA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0A116-D911-4940-96D5-A4142978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44B69-7132-4270-8D8B-51BE50B7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C4744-8FCA-4B77-88A2-57A982F9D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EB2EC-CA85-4ED8-BC83-107DE267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87AB1-91CD-476F-9256-2F922ACD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PART 03 · CITIZENSHIP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E0220C-F80A-4336-91BD-FFAD5ABD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Citizenship: reclaim equal membership.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E8274-18B6-4A41-BD16-19662175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59EB8-006E-4060-81C0-1759DEB1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BDFE61-663E-44A0-AFEC-541588A6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714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C92BF-228D-4D7E-BBCB-24C3E11EC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CITIZENSHIP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B01357-25F9-4D53-AFD6-FBC8B734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9525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62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Citizenship should mean standing: the right to ask, object, participate, receive explanation, seek review, and expect equal treatment.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879130-7BDF-4085-9E03-DE61453A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6BE40-5F5B-4632-8E1A-084CB73F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A citizen becomes a client when public rights feel like private favors, or a supporter when loyalty replaces consistent civic standards.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E7CEC-34E1-4131-82EB-33F5D39D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816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TEACHING QUESTION  Would the institution work fairly for a person with no connection or powerful advocate?</a:t>
            </a:r>
          </a:p>
        </p:txBody>
      </p:sp>
    </p:spTree>
    <p:extLst>
      <p:ext uri="{BB962C8B-B14F-4D97-AF65-F5344CB8AC3E}">
        <p14:creationId xmlns:p14="http://schemas.microsoft.com/office/powerpoint/2010/main" val="1934409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ADD7DED-08D8-4F57-855F-269E61E7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36937-F7C0-48AE-83FC-100ABA05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8A8E4-85CF-447A-B460-E3AB01CF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ED92E-7AA1-48A6-B3A4-5F9F3FCF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1D585-6AFC-4480-A48E-FCE22827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150BB-7098-4DFF-971B-3FFEE1BF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PART 04 · CONTENTMENT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02E2B-BC2A-45A8-8963-9106B72C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Contentment: preserve dignity without surrender.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078677-ACD4-4594-96B1-93E50924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BA9C8A-9E8C-4017-93AD-0B3005E4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B5190-9013-47EC-ABEF-B9FE0A32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714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31214F-E30E-4FDE-ACB4-2303426D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CONTENTMENT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94BDC-A1FF-44C8-9EEC-F72BA70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9525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Contentment can protect dignity, encourage gratitude, restrain greed, and help people endure hardship without losing hope.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77F4F-ADF3-4047-8587-166EFF60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B62828-3765-4459-B2F0-28D37B28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Its political cost appears when families quietly absorb institutional failure by paying privately for water, power, education, health care, transport, or security.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022DF-DB45-4D28-ABD3-2EE07AF3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816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TEACHING QUESTION  When does resilience help people survive—and when does it make failure permanent?</a:t>
            </a:r>
          </a:p>
        </p:txBody>
      </p:sp>
    </p:spTree>
    <p:extLst>
      <p:ext uri="{BB962C8B-B14F-4D97-AF65-F5344CB8AC3E}">
        <p14:creationId xmlns:p14="http://schemas.microsoft.com/office/powerpoint/2010/main" val="16073570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C3395E8-EE84-4399-9826-9B9698EA8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3EFBC-96AC-449D-9CD3-53889FA9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64C8E6-361D-4B51-9B58-DA54E297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62C8E0-79AD-4D97-81A8-B816CE96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8EEB5-721F-4622-86EF-E4A5FA3F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1FA39-58AE-47F4-B57F-EA289EC3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PART 05 · COMPLACENCY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5C73E-C456-463C-ADF0-EDFC2AEE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Complacency: restore credible civic hope.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3DD84-E7C9-45BF-A894-16F58B2F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4C1277-DA17-459B-8300-59DAE2EF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C8DDC-4450-4136-9EFC-EB8F9B0A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714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19C1F-5F78-433E-BF05-10AE5A29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6B4E3D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B4E3D"/>
                </a:solidFill>
                <a:latin typeface="Aptos"/>
                <a:ea typeface="Aptos"/>
                <a:cs typeface="Aptos"/>
              </a:rPr>
              <a:t>COMPLACENCY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76E91-0948-48F3-BF69-40E79C59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86000"/>
            <a:ext cx="9525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Complacency is often the surrender of expectation, not laziness or indifference.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DB7AA-7894-4F76-8A41-9E47EA37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3CC03-3B2E-4D8B-870A-964D17D4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People may work hard, understand public problems, and complain passionately while no longer believing organized action can change the outcome.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E9B61-27C0-451D-8C78-16FB6C8B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816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6B4E3D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6B4E3D"/>
                </a:solidFill>
                <a:latin typeface="Aptos"/>
                <a:ea typeface="Aptos"/>
                <a:cs typeface="Aptos"/>
              </a:rPr>
              <a:t>TEACHING QUESTION  What would turn private frustration into a specific, sustained public demand?</a:t>
            </a:r>
          </a:p>
        </p:txBody>
      </p:sp>
    </p:spTree>
    <p:extLst>
      <p:ext uri="{BB962C8B-B14F-4D97-AF65-F5344CB8AC3E}">
        <p14:creationId xmlns:p14="http://schemas.microsoft.com/office/powerpoint/2010/main" val="18300176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4FD2044-88AE-47C1-95DF-87ADDE5D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04941-DA2C-4F64-BA8D-B13C3182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F36E3D-D861-4DA4-938C-3E4B9819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68D13-4826-4F2C-8920-0A188567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AC547-25E5-40B7-94B8-D3DABEAC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22BF29-1E40-40BB-90D3-645BA2F6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SYSTEMS 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81ADD-9FF7-4D78-8ADC-8D805A2B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How the cycle reinforces itself.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8415F-8BC5-4634-822F-3CA50580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4F7C5-5202-41C3-9192-FAE3974B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F43A14-753F-4B5A-835D-036759BE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676400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06FC4-239C-48A3-9C95-E90FBAC5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003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Culture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2DEE9-B333-4959-8DED-6FDCEFE6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0037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shapes obligation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7A54A8-8851-4589-A263-33A5D853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724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0F0192-1E6B-4F36-BB0F-B17FECCA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190750"/>
            <a:ext cx="1676400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7D3175-598A-47E7-99DE-3DEE6E23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6003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Corruption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7C7583-4293-4CCF-82FB-B6E0203B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00037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privatizes 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E433E-2A29-403F-B896-401A8CC5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724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C7DAF1-B6A9-4D36-BB32-9E1A28F6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190750"/>
            <a:ext cx="1676400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A5386C-E736-49E5-B309-A84353E9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003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Citizenship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01F9B-65DF-4F25-87D2-0F31D43F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00037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loses standing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623C52-AF76-4B70-B485-EA7490B9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24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863EBC-36AD-4A48-8C47-3F458D87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190750"/>
            <a:ext cx="1676400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051307-677B-4C29-BB02-BC1D805D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003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Contentment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574A86-79AC-4218-8939-C488B404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0037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makes failure survivable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8C05C1-4414-42BB-A765-DDB16A72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724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BBE782-E5C2-4F21-941F-21AF733F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190750"/>
            <a:ext cx="1676400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DFD47A-0828-4875-83ED-3735D8CE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6003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Complacency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27588C-2E8F-475C-9DE1-5DE93186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300037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lowers expectation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C18C81-CE4A-4B08-B50D-E70819DC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59105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183F3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83F32"/>
                </a:solidFill>
                <a:latin typeface="Georgia"/>
                <a:ea typeface="Georgia"/>
                <a:cs typeface="Georgia"/>
              </a:rPr>
              <a:t>The cycle is not destiny. It is a sequence of relationships—and relationships can be interrupted.</a:t>
            </a:r>
          </a:p>
        </p:txBody>
      </p:sp>
    </p:spTree>
    <p:extLst>
      <p:ext uri="{BB962C8B-B14F-4D97-AF65-F5344CB8AC3E}">
        <p14:creationId xmlns:p14="http://schemas.microsoft.com/office/powerpoint/2010/main" val="4901379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1A527FC-5A38-48EC-8063-A0BDDE91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55B57-4EC2-4F4E-8A55-5A255129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14539E-F67E-4372-B90B-EAE337D9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F3820-71B9-431E-B6CC-2264AD30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7351B-3B04-45E9-8E05-7AD05A49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D16E7-4E3D-4FCF-A4AE-83876A13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FROM DIAGNOSIS TO RECONSTRUCTION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C84B0-F28A-4495-9832-4498A344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Breaking the Cycle changes what each C can 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5C56E-4C15-4E66-9961-D309B6B4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CC2E9F-CAF2-4B1D-AEDD-A7AC9E55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BD0BE-74E2-4786-AA03-27358E2D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288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C5366-29D4-47D5-AF20-BC1DFFE3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33550"/>
            <a:ext cx="167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183F32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83F32"/>
                </a:solidFill>
                <a:latin typeface="Aptos"/>
                <a:ea typeface="Aptos"/>
                <a:cs typeface="Aptos"/>
              </a:rPr>
              <a:t>Culture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2E35E2-FC7C-40B4-8751-364747FF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7335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private loyalty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BC882-9643-4387-8267-0EB16616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17335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89CE3-5FF6-4EAB-90BC-6C02DE6A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733550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public solidarity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9F95CB-7F6D-41DE-B9BE-CED2878D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14575"/>
            <a:ext cx="1015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2E331-94ED-4B83-BC0D-EDA31A76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670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88DDA-CBAB-47D3-AB7B-932F8AF9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71750"/>
            <a:ext cx="167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202D37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02D37"/>
                </a:solidFill>
                <a:latin typeface="Aptos"/>
                <a:ea typeface="Aptos"/>
                <a:cs typeface="Aptos"/>
              </a:rPr>
              <a:t>Corruption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42438-A0FD-4B7B-88E0-52928E4A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717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private access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7FC9EA-5035-4BD7-86C3-CE480775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5717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A512F3-2C6A-4082-A357-DFF7E4AA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71750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transparent, accountable institutions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ED8D56-C827-4445-BF7A-78BD3448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52775"/>
            <a:ext cx="1015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4A7D46-4060-459B-8058-D953E22E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9C44C7-ED66-42B1-B53A-7CFF580F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09950"/>
            <a:ext cx="167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Citizenship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BC24CA-9292-41B6-87A5-1DB68308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4099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favor and dependence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DB0B96-0881-4592-A53C-A53FBC35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4099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207E4D-2F49-4224-9535-FF41495B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09950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active, equal membership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58DB5A-7A7B-4D0C-9594-620FCEFC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90975"/>
            <a:ext cx="1015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A51F28-AB28-4B68-BE03-34C414C3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434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A5EAEF-9B59-4B97-A67A-D77E5A90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48150"/>
            <a:ext cx="167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Contentment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07E33F-321A-418C-80AE-1008EFA4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2481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lowered expectations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22A91B-08AC-4441-B020-1EBDB15C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2481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1A925B-6F00-437F-9BFE-2988C114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248150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dignity without surrender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3930B45-885F-4E83-9F56-2F083574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29175"/>
            <a:ext cx="1015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BD4F78A-B243-4305-BC72-B819A74C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4C201C5-0CCD-42DD-B84D-02FDE9DE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86350"/>
            <a:ext cx="167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6B4E3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6B4E3D"/>
                </a:solidFill>
                <a:latin typeface="Aptos"/>
                <a:ea typeface="Aptos"/>
                <a:cs typeface="Aptos"/>
              </a:rPr>
              <a:t>Complacency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9C29D65-5CAA-4320-B12F-4CD7DC27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0863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private frustration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B9F85F7-FA5A-4CEE-92F9-DD97529D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0863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5860ADA-40C1-4B0E-AED7-4D10260F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86350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disciplined public action</a:t>
            </a:r>
          </a:p>
        </p:txBody>
      </p:sp>
    </p:spTree>
    <p:extLst>
      <p:ext uri="{BB962C8B-B14F-4D97-AF65-F5344CB8AC3E}">
        <p14:creationId xmlns:p14="http://schemas.microsoft.com/office/powerpoint/2010/main" val="524653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5B3A653-55D4-4595-95A0-16DF635C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91719-7948-4971-961D-2F2BCC46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2C187-F622-4863-AB24-DFBDC0FE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803F07-F840-4F05-BCE5-FE4A7DC3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11892-19CB-40E4-9FCB-D7578029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28684-5EE4-4C42-B579-815458AB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A PRACTICAL STANDARD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3005FB-4734-4766-B3F9-71A5E3A5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The Unknown Citizen Test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0CCE5-CF6C-41DB-871C-35C46735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D386B-A99B-4E36-B4C9-391CBB4C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BA4D2-6C90-4986-80E2-B71D09BA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95450"/>
            <a:ext cx="10439400" cy="2152650"/>
          </a:xfrm>
          <a:prstGeom xmlns:a="http://schemas.openxmlformats.org/drawingml/2006/main" prst="roundRect">
            <a:avLst>
              <a:gd name="adj" fmla="val 5310"/>
            </a:avLst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528C2-37DA-47C5-99D6-8BB3AFB2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33600"/>
            <a:ext cx="9334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7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7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Would this institution work fairly for someone with no connection, supporter status, or personal access?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9F738-6E34-4189-922E-C40802F1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624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E540BC-DE8C-47D5-8B84-6D645996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625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is the public procedure?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B92173-CF56-4B90-911B-0DA3E56D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624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AFACF-2A63-40CC-8CBB-285CE348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7625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evidence shows it is applied consistently?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23DD5-326B-4B8B-970D-C0A88810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3624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BD5E2-C48A-4DFE-B61A-596A2565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625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650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review exists when it fails?</a:t>
            </a:r>
          </a:p>
        </p:txBody>
      </p:sp>
    </p:spTree>
    <p:extLst>
      <p:ext uri="{BB962C8B-B14F-4D97-AF65-F5344CB8AC3E}">
        <p14:creationId xmlns:p14="http://schemas.microsoft.com/office/powerpoint/2010/main" val="21204113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94A517D-90A2-404C-9651-1B211B30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42277-95E7-498B-90E8-740B9B3B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42015A-CB93-40B7-91C2-CEB1E55B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1DBF2-BDD4-4D81-9C06-1F57782C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6F200-C3DB-47C3-9A93-9D2902CD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58276-5159-42A5-B762-ECCC85A9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PRACTICE THE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CD3D1D-EA84-4BBF-B94C-BE6018E5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Case-mapping activity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FD4D2-C306-4EFE-9CF9-62F6049F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A0ED65-A784-4023-A9FC-ADDFA6F1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E2F52-1B28-421D-8D62-42628457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57350"/>
            <a:ext cx="10477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52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2175" b="1" i="0">
                <a:solidFill>
                  <a:srgbClr val="183F3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83F32"/>
                </a:solidFill>
                <a:latin typeface="Georgia"/>
                <a:ea typeface="Georgia"/>
                <a:cs typeface="Georgia"/>
              </a:rPr>
              <a:t>A community experiences an unreliable public service. Households cope privately, costs rise unevenly, complaints circulate, and responsibility remains unclear.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273F1E-5C3B-4A7D-812C-B9DA7B48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067050"/>
            <a:ext cx="800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AA217-0D56-40ED-9DAE-11B95675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43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183F32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183F32"/>
                </a:solidFill>
                <a:latin typeface="Aptos"/>
                <a:ea typeface="Aptos"/>
                <a:cs typeface="Aptos"/>
              </a:rPr>
              <a:t>OBSERVE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38B40-0008-4D69-AE8D-DACE44AB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0"/>
            <a:ext cx="2381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is happening, to whom, and how often?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D52CA-D2BE-4134-BCFD-925ECA14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543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202D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202D37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AF9AC-6203-4FCE-A2B8-264DC64C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000500"/>
            <a:ext cx="2381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Which institution, rule, office, or budget carries responsibility?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2D1515-E49B-4AB2-8C35-9B0A906F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43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DOCUMENT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67ACB-32AD-4134-BF25-D7242379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000500"/>
            <a:ext cx="2381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dates, records, costs, and responses can be preserved?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22385-3B1A-48FF-8A0B-A43F6CBA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543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ASK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789660-924E-4596-8B4B-3927C6E1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000500"/>
            <a:ext cx="2381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157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What precise question requires a public answer?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E9BE2C-F8FB-4E5C-AD11-4C37DDF5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8640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Then map which Five C forces reinforce the problem—and where the cycle can be interrupted.</a:t>
            </a:r>
          </a:p>
        </p:txBody>
      </p:sp>
    </p:spTree>
    <p:extLst>
      <p:ext uri="{BB962C8B-B14F-4D97-AF65-F5344CB8AC3E}">
        <p14:creationId xmlns:p14="http://schemas.microsoft.com/office/powerpoint/2010/main" val="16366075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A8457FD-408A-47A5-9F77-E816C13CB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3FCA7-C60A-4A9C-A15C-383979BA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D37"/>
          </a:solidFill>
          <a:ln xmlns:a="http://schemas.openxmlformats.org/drawingml/2006/main" w="9525">
            <a:solidFill>
              <a:srgbClr val="202D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4A09A4-7856-4D0A-92E7-EB9418E1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E4057-D3CE-41EB-B383-D747728C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09457-D43A-40BB-A6AD-E56CD0C9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3850"/>
            <a:ext cx="4572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E3D"/>
          </a:solidFill>
          <a:ln xmlns:a="http://schemas.openxmlformats.org/drawingml/2006/main" w="9525">
            <a:solidFill>
              <a:srgbClr val="6B4E3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AFF49C-B243-4F40-8E24-E095BA67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5674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A56743"/>
                </a:solidFill>
                <a:latin typeface="Aptos"/>
                <a:ea typeface="Aptos"/>
                <a:cs typeface="Aptos"/>
              </a:rPr>
              <a:t>FACILITATION STANDARD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478D4F-1C40-45EC-8C55-B26B3A1A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25292D"/>
                </a:solidFill>
                <a:latin typeface="Georgia"/>
                <a:ea typeface="Georgia"/>
                <a:cs typeface="Georgia"/>
              </a:rPr>
              <a:t>Responsible discussion requires safeguards.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FC060-1077-4C51-B667-359FDEAB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628864-4512-4186-81AA-1C03BF19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6C716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C716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8FC6E-8D7F-46EC-B980-C608B0C5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333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F32"/>
          </a:solidFill>
          <a:ln xmlns:a="http://schemas.openxmlformats.org/drawingml/2006/main" w="9525">
            <a:solidFill>
              <a:srgbClr val="183F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B6A8EB-70C8-4015-8D1C-5A8F4725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145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183F32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83F32"/>
                </a:solidFill>
                <a:latin typeface="Georgia"/>
                <a:ea typeface="Georgia"/>
                <a:cs typeface="Georgia"/>
              </a:rPr>
              <a:t>Evidence before accusation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257688-FCC7-4691-B47B-28B72FB9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714500"/>
            <a:ext cx="5657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Separate documented fact, lived experience, interpretation, allegation, and political opinion.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50F1DB-3D4E-49C7-8CC6-3C208F15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EB9F9-4EE2-4F77-91B9-DA0D1375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1333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6743"/>
          </a:solidFill>
          <a:ln xmlns:a="http://schemas.openxmlformats.org/drawingml/2006/main" w="9525">
            <a:solidFill>
              <a:srgbClr val="A5674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562580-535F-4EEE-B5F0-E8526BFE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A56743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A56743"/>
                </a:solidFill>
                <a:latin typeface="Georgia"/>
                <a:ea typeface="Georgia"/>
                <a:cs typeface="Georgia"/>
              </a:rPr>
              <a:t>Standards before personalities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87E6BB-11FC-4A06-AEB2-9EF74866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67050"/>
            <a:ext cx="5657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Apply the same civic expectation to allies, opponents, institutions, and ourselves.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21874-189C-4967-9231-60B3488E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33850"/>
            <a:ext cx="10020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9525">
            <a:solidFill>
              <a:srgbClr val="D8D0C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66CE37-1A12-4D6C-995D-5BECAC9D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19600"/>
            <a:ext cx="1333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8E4F"/>
          </a:solidFill>
          <a:ln xmlns:a="http://schemas.openxmlformats.org/drawingml/2006/main" w="9525">
            <a:solidFill>
              <a:srgbClr val="B38E4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AA81C8-19EC-4B33-BD85-C182545B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196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6B4E3D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6B4E3D"/>
                </a:solidFill>
                <a:latin typeface="Georgia"/>
                <a:ea typeface="Georgia"/>
                <a:cs typeface="Georgia"/>
              </a:rPr>
              <a:t>Action without spectacle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7C48E4-1C05-4F7B-A98A-0F138DDC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419600"/>
            <a:ext cx="5657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 i="0">
                <a:solidFill>
                  <a:srgbClr val="25292D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5292D"/>
                </a:solidFill>
                <a:latin typeface="Aptos"/>
                <a:ea typeface="Aptos"/>
                <a:cs typeface="Aptos"/>
              </a:rPr>
              <a:t>Prefer measurable questions, shared responsibility, careful records, and sustained follow-through.</a:t>
            </a:r>
          </a:p>
        </p:txBody>
      </p:sp>
    </p:spTree>
    <p:extLst>
      <p:ext uri="{BB962C8B-B14F-4D97-AF65-F5344CB8AC3E}">
        <p14:creationId xmlns:p14="http://schemas.microsoft.com/office/powerpoint/2010/main" val="14767919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02D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B6A1574-52EB-47A1-BDD6-C66F9E5A8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FROM RECOGNITION TO CIVIC INQUIRY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C36BB-A008-4537-B83B-42FEF685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619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End with one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responsible next step.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F2FFF-B535-4E5E-A2BD-C95232C5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337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765D"/>
          </a:solidFill>
          <a:ln xmlns:a="http://schemas.openxmlformats.org/drawingml/2006/main" w="9525">
            <a:solidFill>
              <a:srgbClr val="2B765D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83E3F-98C4-4A82-B62D-E036E4E3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8956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Name one public question.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DE4E0-6EE9-4D5B-8257-45F6C51C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0042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E7A8C"/>
          </a:solidFill>
          <a:ln xmlns:a="http://schemas.openxmlformats.org/drawingml/2006/main" w="9525">
            <a:solidFill>
              <a:srgbClr val="5E7A8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DD6E8-456F-49BD-9DA1-6E7B0948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6232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Identify one responsible institution.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B33E4-F540-4A6C-920B-E3EAD83C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B7A48"/>
          </a:solidFill>
          <a:ln xmlns:a="http://schemas.openxmlformats.org/drawingml/2006/main" w="9525">
            <a:solidFill>
              <a:srgbClr val="CB7A4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BF8CCA-E97B-43DB-8C5D-46A53AE8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8290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Preserve one piece of evidence.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93EC54-342F-4D3D-97F5-F230F3F6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2A74D"/>
          </a:solidFill>
          <a:ln xmlns:a="http://schemas.openxmlformats.org/drawingml/2006/main" w="9525">
            <a:solidFill>
              <a:srgbClr val="D2A74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B705C9-1B89-49CC-936C-A0E4621C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29577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Ask one precise question.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BDBAC2-4ACB-4349-9BA8-FC73BE83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00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97758"/>
          </a:solidFill>
          <a:ln xmlns:a="http://schemas.openxmlformats.org/drawingml/2006/main" w="9525">
            <a:solidFill>
              <a:srgbClr val="A9775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CB73A0-B139-428C-B894-9ECBDE8F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7625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 i="0">
                <a:solidFill>
                  <a:srgbClr val="EEE2D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EE2D1"/>
                </a:solidFill>
                <a:latin typeface="Aptos"/>
                <a:ea typeface="Aptos"/>
                <a:cs typeface="Aptos"/>
              </a:rPr>
              <a:t>Return for the answer.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d7721200e4d18"/>
          <a:stretch xmlns:a="http://schemas.openxmlformats.org/drawingml/2006/main"/>
        </p:blipFill>
        <p:spPr>
          <a:xfrm xmlns:a="http://schemas.openxmlformats.org/drawingml/2006/main">
            <a:off x="7715250" y="857250"/>
            <a:ext cx="2857500" cy="42862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64D32-5768-449E-8846-B54C753F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Continue with the Reflection Guide, Discussion Guide, Educator Materials, and book excerpt.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D6D23-88AF-4B12-99BB-FBB1821B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B38E4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38E4F"/>
                </a:solidFill>
                <a:latin typeface="Aptos"/>
                <a:ea typeface="Aptos"/>
                <a:cs typeface="Aptos"/>
              </a:rPr>
              <a:t>FiveCTheory.com/resources  ·  FiveCTheory.com/educators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03C62A-E2A0-4D6C-9D16-2F584CBF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THE FIVE C THEORY · EDUCATOR PRESENTATION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A83435-779D-4372-91ED-F677C399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D8C9B2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8C9B2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5634835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2026-07-15T04:07:25.2870000Z</dcterms:created>
  <dcterms:modified xsi:type="dcterms:W3CDTF">2026-07-15T04:07:25.2870000Z</dcterms:modified>
</coreProperties>
</file>